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6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642910" y="3286124"/>
            <a:ext cx="8001056" cy="2643206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3800" b="1" dirty="0" smtClean="0"/>
              <a:t> Маркетинговые коммуникации</a:t>
            </a:r>
            <a:endParaRPr lang="ru-RU" sz="3800" dirty="0" smtClean="0"/>
          </a:p>
          <a:p>
            <a:pPr algn="l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3800" b="1" dirty="0" smtClean="0"/>
              <a:t> Система маркетинговых коммуникаций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3800" b="1" dirty="0" smtClean="0"/>
              <a:t> Комплекс маркетинговых коммуникаций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ü"/>
            </a:pPr>
            <a:r>
              <a:rPr lang="ru-RU" sz="3800" b="1" dirty="0" smtClean="0"/>
              <a:t> Средства маркетинговых коммуникаций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x-none" sz="4900" b="1" smtClean="0"/>
              <a:t>КОММУНИКАЦИОННАЯ ПОЛИТИКА В МАРКЕТИНГЕ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57290" y="285728"/>
            <a:ext cx="7500990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214414" y="214290"/>
            <a:ext cx="7772400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Маркетинговые коммуникации</a:t>
            </a:r>
            <a:r>
              <a:rPr lang="ru-RU" dirty="0" smtClean="0">
                <a:solidFill>
                  <a:schemeClr val="bg1"/>
                </a:solidFill>
              </a:rPr>
              <a:t>,  представляют собой процесс передачи информации о товаре целевой аудитории. </a:t>
            </a:r>
          </a:p>
          <a:p>
            <a:pPr algn="ctr">
              <a:buNone/>
            </a:pPr>
            <a:r>
              <a:rPr lang="ru-RU" dirty="0" smtClean="0"/>
              <a:t>   Товар, его цена и способ распространения могут нести потребителям важную рыночную информацию. Эти три элемента, наряду с маркетинговыми коммуникациями, образуют </a:t>
            </a:r>
            <a:r>
              <a:rPr lang="ru-RU" b="1" dirty="0" err="1" smtClean="0"/>
              <a:t>маркетинг-микс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242" name="Picture 2" descr="Картинки по запросу маркетинговые коммуникации пн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286124"/>
            <a:ext cx="3429024" cy="3368865"/>
          </a:xfrm>
          <a:prstGeom prst="rect">
            <a:avLst/>
          </a:prstGeom>
          <a:noFill/>
        </p:spPr>
      </p:pic>
      <p:pic>
        <p:nvPicPr>
          <p:cNvPr id="10244" name="Picture 4" descr="https://i.ytimg.com/vi/OrV7wh8onJA/hqdefault.jpg"/>
          <p:cNvPicPr>
            <a:picLocks noChangeAspect="1" noChangeArrowheads="1"/>
          </p:cNvPicPr>
          <p:nvPr/>
        </p:nvPicPr>
        <p:blipFill>
          <a:blip r:embed="rId3"/>
          <a:srcRect l="14063" r="14061"/>
          <a:stretch>
            <a:fillRect/>
          </a:stretch>
        </p:blipFill>
        <p:spPr bwMode="auto">
          <a:xfrm>
            <a:off x="5786446" y="3506649"/>
            <a:ext cx="2928958" cy="3056284"/>
          </a:xfrm>
          <a:prstGeom prst="rect">
            <a:avLst/>
          </a:prstGeom>
          <a:noFill/>
        </p:spPr>
      </p:pic>
      <p:sp>
        <p:nvSpPr>
          <p:cNvPr id="8" name="Стрелка углом вверх 7"/>
          <p:cNvSpPr/>
          <p:nvPr/>
        </p:nvSpPr>
        <p:spPr>
          <a:xfrm rot="5400000">
            <a:off x="4375547" y="4054081"/>
            <a:ext cx="1750229" cy="78581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3571876"/>
            <a:ext cx="8643998" cy="30003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  </a:t>
            </a:r>
          </a:p>
          <a:p>
            <a:pPr algn="ctr">
              <a:buNone/>
            </a:pPr>
            <a:r>
              <a:rPr lang="ru-RU" b="1" dirty="0" smtClean="0"/>
              <a:t>План маркетинга</a:t>
            </a:r>
            <a:r>
              <a:rPr lang="ru-RU" dirty="0" smtClean="0"/>
              <a:t> представляет собой документ, в котором отражается анализ текущей маркетинговой ситуации, идентифицируются рыночные возможности и связанные с ними опасности, устанавливаются цели развития и намечается план действий, направленных на их достижение.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4000504"/>
            <a:ext cx="8572560" cy="257176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Маркетинговые коммуникации наряду с тремя другими элементами </a:t>
            </a:r>
            <a:r>
              <a:rPr lang="ru-RU" sz="2400" dirty="0" err="1" smtClean="0"/>
              <a:t>маркетинга-микс</a:t>
            </a:r>
            <a:r>
              <a:rPr lang="ru-RU" sz="2400" dirty="0" smtClean="0"/>
              <a:t> являются ключевым фактором принятия стратегических решений на основе плана маркетинга. </a:t>
            </a:r>
            <a:endParaRPr lang="ru-RU" sz="2400" dirty="0"/>
          </a:p>
        </p:txBody>
      </p:sp>
      <p:pic>
        <p:nvPicPr>
          <p:cNvPr id="9220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l="11628" t="26070" b="19786"/>
          <a:stretch>
            <a:fillRect/>
          </a:stretch>
        </p:blipFill>
        <p:spPr bwMode="auto">
          <a:xfrm>
            <a:off x="928662" y="1857364"/>
            <a:ext cx="7358114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7015186" cy="391002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Систему маркетинговых коммуникаций </a:t>
            </a:r>
            <a:r>
              <a:rPr lang="ru-RU" dirty="0" smtClean="0"/>
              <a:t>в наиболее общем виде можно определить как единый комплекс, объединяющий участников, каналы и приемы коммуникаций организации, направленный на установление и поддержание определенных, запланированных этой организацией взаимоотношений с адресатами коммуникаций в рамках достижения ее маркетинговых целей.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6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286124"/>
            <a:ext cx="4324557" cy="3143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85728"/>
            <a:ext cx="8715436" cy="62865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500" dirty="0" smtClean="0"/>
              <a:t>Рассмотрим систему адресатов, с которыми фирма заинтересована установить связи. </a:t>
            </a:r>
            <a:endParaRPr lang="ru-RU" sz="1500" b="1" dirty="0" smtClean="0"/>
          </a:p>
          <a:p>
            <a:r>
              <a:rPr lang="ru-RU" sz="1500" dirty="0" smtClean="0"/>
              <a:t>1. </a:t>
            </a:r>
            <a:r>
              <a:rPr lang="ru-RU" sz="1500" b="1" dirty="0" smtClean="0"/>
              <a:t>Сотрудники данной фирмы</a:t>
            </a:r>
            <a:r>
              <a:rPr lang="ru-RU" sz="1500" dirty="0" smtClean="0"/>
              <a:t>. Ожидаемая организацией ответная реакция выражается в улучшении отношения сотрудников к фирме и своей работе, повышении производительности, творческого отношения к труду, улучшении психологического климата и др. </a:t>
            </a:r>
            <a:endParaRPr lang="ru-RU" sz="1500" b="1" dirty="0" smtClean="0"/>
          </a:p>
          <a:p>
            <a:r>
              <a:rPr lang="ru-RU" sz="1500" dirty="0" smtClean="0"/>
              <a:t>2. </a:t>
            </a:r>
            <a:r>
              <a:rPr lang="ru-RU" sz="1500" b="1" dirty="0" smtClean="0"/>
              <a:t>Действительные и потенциальные потребители (целевой рынок). </a:t>
            </a:r>
            <a:r>
              <a:rPr lang="ru-RU" sz="1500" dirty="0" smtClean="0"/>
              <a:t>Желаемая, с точки зрения фирмы, ответная реакция может сильно отличаться в зависимости от конкретной маркетинговой ситуации. В конечном же счете - это, очевидно, покупка товара фирмы - источника коммуникации. </a:t>
            </a:r>
            <a:endParaRPr lang="ru-RU" sz="1500" b="1" dirty="0" smtClean="0"/>
          </a:p>
          <a:p>
            <a:r>
              <a:rPr lang="ru-RU" sz="1500" dirty="0" smtClean="0"/>
              <a:t>3. </a:t>
            </a:r>
            <a:r>
              <a:rPr lang="ru-RU" sz="1500" b="1" dirty="0" smtClean="0"/>
              <a:t>Маркетинговые посредники </a:t>
            </a:r>
            <a:r>
              <a:rPr lang="ru-RU" sz="1500" dirty="0" smtClean="0"/>
              <a:t>(транспортные организации и фирмы, предоставляющие складские услуги, агентства маркетинговых исследований, финансовые и банковские организации, рекламные агентства и др.). Ожидаемая ответная реакция данного адресата - партнерство в атмосфере взаимопонимания, взаимовыгодная помощь в осуществлении маркетинговых функций фирмы. </a:t>
            </a:r>
            <a:endParaRPr lang="ru-RU" sz="1500" b="1" dirty="0" smtClean="0"/>
          </a:p>
          <a:p>
            <a:r>
              <a:rPr lang="ru-RU" sz="1500" dirty="0" smtClean="0"/>
              <a:t>4. Понятие </a:t>
            </a:r>
            <a:r>
              <a:rPr lang="ru-RU" sz="1500" b="1" dirty="0" smtClean="0"/>
              <a:t>"контактные аудитории" </a:t>
            </a:r>
            <a:r>
              <a:rPr lang="ru-RU" sz="1500" dirty="0" smtClean="0"/>
              <a:t>объединяет организации и лица, не принимающие непосредственного участия в рыночной деятельности, не имеющие на рынке прямых материальных интересов. В качестве ответной реакции контактных аудиторий фирма ожидает содействия ее деятельности, формирования и поддержания положительной репутации фирмы или, по крайней мере, отсутствия противодействия. </a:t>
            </a:r>
            <a:endParaRPr lang="ru-RU" sz="1500" b="1" dirty="0" smtClean="0"/>
          </a:p>
          <a:p>
            <a:r>
              <a:rPr lang="ru-RU" sz="1500" dirty="0" smtClean="0"/>
              <a:t>5. </a:t>
            </a:r>
            <a:r>
              <a:rPr lang="ru-RU" sz="1500" b="1" dirty="0" smtClean="0"/>
              <a:t>Поставщики</a:t>
            </a:r>
            <a:r>
              <a:rPr lang="ru-RU" sz="1500" dirty="0" smtClean="0"/>
              <a:t> - фирмы и лица, обеспечивающие организацию сырьем, материалами, оборудованием и другими материальными ресурсами. Ожидаемая ответная реакция - сотрудничество на взаимовыгодных условиях. </a:t>
            </a:r>
            <a:endParaRPr lang="ru-RU" sz="1500" b="1" dirty="0" smtClean="0"/>
          </a:p>
          <a:p>
            <a:r>
              <a:rPr lang="ru-RU" sz="1500" dirty="0" smtClean="0"/>
              <a:t>6. </a:t>
            </a:r>
            <a:r>
              <a:rPr lang="ru-RU" sz="1500" b="1" dirty="0" smtClean="0"/>
              <a:t>Высшие органы государственного управления</a:t>
            </a:r>
            <a:r>
              <a:rPr lang="ru-RU" sz="1500" dirty="0" smtClean="0"/>
              <a:t>, как законодательные, так и исполнительные. Желаемая ответная реакция - установление режима наибольшего благоприятствования. Естественно, что высшие органы государственного управления являются адресатом коммуникации далеко не всех даже крупных фирм. </a:t>
            </a:r>
            <a:endParaRPr lang="ru-RU" sz="1500" b="1" dirty="0" smtClean="0"/>
          </a:p>
          <a:p>
            <a:endParaRPr lang="ru-RU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643998" cy="478634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Для наиболее эффективного воздействия на потребителей и обеспечения устойчивой работы фирмы в рамках общей маркетинговой стратегии разрабатывают соответствующую коммуникационную стратегию. </a:t>
            </a:r>
          </a:p>
          <a:p>
            <a:pPr>
              <a:buNone/>
            </a:pPr>
            <a:r>
              <a:rPr lang="ru-RU" dirty="0" smtClean="0"/>
              <a:t>    Она реализуется благодаря использованию отдельных элементов:</a:t>
            </a:r>
          </a:p>
          <a:p>
            <a:pPr>
              <a:buNone/>
            </a:pPr>
            <a:endParaRPr lang="ru-RU" dirty="0" smtClean="0"/>
          </a:p>
          <a:p>
            <a:pPr lvl="0"/>
            <a:r>
              <a:rPr lang="ru-RU" dirty="0" smtClean="0"/>
              <a:t>Реклама;</a:t>
            </a:r>
          </a:p>
          <a:p>
            <a:pPr lvl="0"/>
            <a:r>
              <a:rPr lang="ru-RU" dirty="0" smtClean="0"/>
              <a:t>Личная продажа;</a:t>
            </a:r>
          </a:p>
          <a:p>
            <a:pPr lvl="0"/>
            <a:r>
              <a:rPr lang="ru-RU" dirty="0" smtClean="0"/>
              <a:t>Пропаганда;</a:t>
            </a:r>
          </a:p>
          <a:p>
            <a:pPr lvl="0"/>
            <a:r>
              <a:rPr lang="ru-RU" dirty="0" smtClean="0"/>
              <a:t>Стимулирование сбыта.</a:t>
            </a:r>
          </a:p>
          <a:p>
            <a:endParaRPr lang="ru-RU" dirty="0"/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143116"/>
            <a:ext cx="4214842" cy="351004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2786058"/>
            <a:ext cx="3929090" cy="2214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500042"/>
            <a:ext cx="8429684" cy="557216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Реклама</a:t>
            </a:r>
            <a:r>
              <a:rPr lang="ru-RU" dirty="0" smtClean="0"/>
              <a:t> — это любая оплаченная форма обезличенного представления и продвижения товаров, услуг, идей и (или) предприятий. </a:t>
            </a:r>
          </a:p>
          <a:p>
            <a:r>
              <a:rPr lang="ru-RU" b="1" dirty="0" smtClean="0"/>
              <a:t>Личная продажа – </a:t>
            </a:r>
            <a:r>
              <a:rPr lang="ru-RU" dirty="0" smtClean="0"/>
              <a:t>это  кратковременные побудительные меры поощрения покупки товара составляют содержание стимулирования сбыта.</a:t>
            </a:r>
          </a:p>
          <a:p>
            <a:r>
              <a:rPr lang="ru-RU" b="1" dirty="0" smtClean="0"/>
              <a:t>Стимулирование сбыта -</a:t>
            </a:r>
            <a:r>
              <a:rPr lang="ru-RU" dirty="0" smtClean="0"/>
              <a:t> предполагает непосредственный контакт между продавцом и одним или несколькими покупателями с целью предоставления товара и совершения продажи. </a:t>
            </a:r>
          </a:p>
          <a:p>
            <a:r>
              <a:rPr lang="ru-RU" b="1" dirty="0" smtClean="0"/>
              <a:t>Пропаганда.</a:t>
            </a:r>
            <a:r>
              <a:rPr lang="ru-RU" dirty="0" smtClean="0"/>
              <a:t> Под пропагандой чаще всего понимают распространение о товаре и (или) предприятии коммерчески важных сведений с целью создания благоприятного общественного мнения о самом товаре и (или) его производителе.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3000372"/>
            <a:ext cx="8858312" cy="3571900"/>
          </a:xfrm>
        </p:spPr>
        <p:txBody>
          <a:bodyPr>
            <a:normAutofit/>
          </a:bodyPr>
          <a:lstStyle/>
          <a:p>
            <a:r>
              <a:rPr lang="ru-RU" b="1" dirty="0" smtClean="0"/>
              <a:t>Систему маркетинговых коммуникаций </a:t>
            </a:r>
            <a:r>
              <a:rPr lang="ru-RU" dirty="0" smtClean="0"/>
              <a:t>в наиболее общем виде можно определить как единый комплекс, объединяющий участников, каналы и приемы коммуникаций организации, направленный на установление и поддержание определенных, запланированных этой организацией взаимоотношений с адресатами коммуникаций в рамках достижения ее маркетинговых целей. </a:t>
            </a:r>
          </a:p>
          <a:p>
            <a:endParaRPr lang="ru-RU" dirty="0"/>
          </a:p>
        </p:txBody>
      </p:sp>
      <p:pic>
        <p:nvPicPr>
          <p:cNvPr id="4099" name="Picture 3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14290"/>
            <a:ext cx="5357850" cy="2926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8501122" cy="61436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Основные цели функционирования системы</a:t>
            </a:r>
          </a:p>
          <a:p>
            <a:pPr>
              <a:buNone/>
            </a:pPr>
            <a:r>
              <a:rPr lang="ru-RU" dirty="0" smtClean="0"/>
              <a:t>маркетинговых коммуникаций:</a:t>
            </a:r>
          </a:p>
          <a:p>
            <a:r>
              <a:rPr lang="ru-RU" dirty="0" smtClean="0"/>
              <a:t>- </a:t>
            </a:r>
            <a:r>
              <a:rPr lang="ru-RU" b="1" dirty="0" smtClean="0"/>
              <a:t>Общефирменные цели </a:t>
            </a:r>
            <a:r>
              <a:rPr lang="ru-RU" dirty="0" smtClean="0"/>
              <a:t>(обеспечение устойчивого положения фирмы на рынке, осуществление стратегии ее роста, а также максимизация прибыли, т.е. показатели достижения целей этого уровня находятся в сфере финансов.</a:t>
            </a:r>
          </a:p>
          <a:p>
            <a:r>
              <a:rPr lang="ru-RU" dirty="0" smtClean="0"/>
              <a:t>- </a:t>
            </a:r>
            <a:r>
              <a:rPr lang="ru-RU" b="1" dirty="0" smtClean="0"/>
              <a:t>Маркетинговые цели </a:t>
            </a:r>
            <a:r>
              <a:rPr lang="ru-RU" dirty="0" smtClean="0"/>
              <a:t>реализуются в сфере покупательского поведения потребителя </a:t>
            </a:r>
          </a:p>
          <a:p>
            <a:r>
              <a:rPr lang="ru-RU" dirty="0" smtClean="0"/>
              <a:t>- </a:t>
            </a:r>
            <a:r>
              <a:rPr lang="ru-RU" b="1" dirty="0" smtClean="0"/>
              <a:t>Коммуникационные цели </a:t>
            </a:r>
            <a:r>
              <a:rPr lang="ru-RU" dirty="0" smtClean="0"/>
              <a:t>в сфере психологии потребителей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572560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К основным средствам маркетинговых коммуникаций</a:t>
            </a:r>
          </a:p>
          <a:p>
            <a:pPr>
              <a:buNone/>
            </a:pPr>
            <a:r>
              <a:rPr lang="ru-RU" dirty="0" smtClean="0"/>
              <a:t>могут быть отнесены:</a:t>
            </a:r>
          </a:p>
          <a:p>
            <a:r>
              <a:rPr lang="ru-RU" dirty="0" smtClean="0"/>
              <a:t>- реклама; </a:t>
            </a:r>
          </a:p>
          <a:p>
            <a:r>
              <a:rPr lang="ru-RU" dirty="0" smtClean="0"/>
              <a:t>- прямой маркетинг (в том числе персональные продажи); </a:t>
            </a:r>
          </a:p>
          <a:p>
            <a:r>
              <a:rPr lang="ru-RU" dirty="0" smtClean="0"/>
              <a:t>- паблик </a:t>
            </a:r>
            <a:r>
              <a:rPr lang="ru-RU" dirty="0" err="1" smtClean="0"/>
              <a:t>рилейшнз</a:t>
            </a:r>
            <a:r>
              <a:rPr lang="ru-RU" dirty="0" smtClean="0"/>
              <a:t> (в том числе паблисити); </a:t>
            </a:r>
          </a:p>
          <a:p>
            <a:r>
              <a:rPr lang="ru-RU" dirty="0" smtClean="0"/>
              <a:t>- стимулирование сбыта (или </a:t>
            </a:r>
            <a:r>
              <a:rPr lang="ru-RU" dirty="0" err="1" smtClean="0"/>
              <a:t>сейлз</a:t>
            </a:r>
            <a:r>
              <a:rPr lang="ru-RU" dirty="0" smtClean="0"/>
              <a:t> </a:t>
            </a:r>
            <a:r>
              <a:rPr lang="ru-RU" dirty="0" err="1" smtClean="0"/>
              <a:t>промоушн</a:t>
            </a:r>
            <a:r>
              <a:rPr lang="ru-RU" dirty="0" smtClean="0"/>
              <a:t>). </a:t>
            </a:r>
          </a:p>
          <a:p>
            <a:r>
              <a:rPr lang="ru-RU" dirty="0" smtClean="0"/>
              <a:t>Синтетическими средствами маркетинговых коммуникаций являются: </a:t>
            </a:r>
            <a:r>
              <a:rPr lang="ru-RU" dirty="0" err="1" smtClean="0"/>
              <a:t>брендинг</a:t>
            </a:r>
            <a:r>
              <a:rPr lang="ru-RU" dirty="0" smtClean="0"/>
              <a:t>; </a:t>
            </a:r>
          </a:p>
          <a:p>
            <a:r>
              <a:rPr lang="ru-RU" dirty="0" smtClean="0"/>
              <a:t>- спонсорство; </a:t>
            </a:r>
          </a:p>
          <a:p>
            <a:r>
              <a:rPr lang="ru-RU" dirty="0" smtClean="0"/>
              <a:t>- участие в выставках и ярмарках;</a:t>
            </a:r>
          </a:p>
          <a:p>
            <a:r>
              <a:rPr lang="ru-RU" dirty="0" smtClean="0"/>
              <a:t>- интегрированные маркетинговые коммуникации в местах продажи (ИМКМП).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104</TotalTime>
  <Words>316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Cambria</vt:lpstr>
      <vt:lpstr>Franklin Gothic Book</vt:lpstr>
      <vt:lpstr>Perpetua</vt:lpstr>
      <vt:lpstr>Wingdings</vt:lpstr>
      <vt:lpstr>Wingdings 2</vt:lpstr>
      <vt:lpstr>Справедливость</vt:lpstr>
      <vt:lpstr>  КОММУНИКАЦИОННАЯ ПОЛИТИКА В МАРКЕТИНГЕ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СБЫТОВАЯ ПОЛИТИКА В МАРКЕТИНГЕ</dc:title>
  <dc:creator>user</dc:creator>
  <cp:lastModifiedBy>Мадина Рахимбердинова</cp:lastModifiedBy>
  <cp:revision>37</cp:revision>
  <dcterms:created xsi:type="dcterms:W3CDTF">2019-11-28T05:26:24Z</dcterms:created>
  <dcterms:modified xsi:type="dcterms:W3CDTF">2019-11-29T09:41:15Z</dcterms:modified>
</cp:coreProperties>
</file>